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58" r:id="rId2"/>
    <p:sldId id="259" r:id="rId3"/>
    <p:sldId id="257" r:id="rId4"/>
  </p:sldIdLst>
  <p:sldSz cx="9144000" cy="6858000" type="screen4x3"/>
  <p:notesSz cx="6797675" cy="9872663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085"/>
    <a:srgbClr val="FFE5E5"/>
    <a:srgbClr val="E0FFC1"/>
    <a:srgbClr val="000066"/>
    <a:srgbClr val="6666FF"/>
    <a:srgbClr val="FFFF66"/>
    <a:srgbClr val="006600"/>
    <a:srgbClr val="DADAFE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CCE723-E355-4062-A226-48F0D2855B7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0032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CD7BDA-D192-474C-8394-01A40658F815}" type="slidenum">
              <a:rPr lang="en-NZ"/>
              <a:pPr eaLnBrk="1" hangingPunct="1"/>
              <a:t>1</a:t>
            </a:fld>
            <a:endParaRPr lang="en-NZ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13D992-254E-47BC-939E-D9625B8203C4}" type="slidenum">
              <a:rPr lang="en-NZ"/>
              <a:pPr eaLnBrk="1" hangingPunct="1"/>
              <a:t>2</a:t>
            </a:fld>
            <a:endParaRPr lang="en-N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C0888B-4692-4857-8938-2C13EBE4D2B7}" type="slidenum">
              <a:rPr lang="en-NZ"/>
              <a:pPr eaLnBrk="1" hangingPunct="1"/>
              <a:t>3</a:t>
            </a:fld>
            <a:endParaRPr lang="en-NZ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A18D7-4E0B-429C-8D49-A3CE6E4C8A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6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277FB-43AC-4EB5-81C6-9330A1C04D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63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FA199-DD18-42C9-A794-E6F83F4BE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40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F6DE6-E03D-4AC6-B6FC-B8C89A2C4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08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D5C7-AA08-4AFD-8F60-6707ACA398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1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67603-CD3D-47E8-80DD-3FF15E1A55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19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4515E-310C-48D1-A4E7-D906A3CC35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1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8D3EC-C3F9-44A6-B5C5-08510A058F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1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E2FF7-E81E-4F03-A88C-0C4B8AF4E4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49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9420D-4BA8-4B89-91B8-B6665E93AC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2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D2709-EA9C-4C33-8437-87C9F28275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01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ADAFE"/>
            </a:gs>
            <a:gs pos="100000">
              <a:srgbClr val="6565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01100" y="6524625"/>
            <a:ext cx="342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fld id="{953E7659-F0D2-4D11-B0D0-7B2AAB2A6E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590550" y="282575"/>
            <a:ext cx="74866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NZ" sz="3200" b="1">
                <a:solidFill>
                  <a:schemeClr val="tx2"/>
                </a:solidFill>
                <a:latin typeface="Times"/>
              </a:rPr>
              <a:t>Strategic Performance Framework</a:t>
            </a:r>
          </a:p>
        </p:txBody>
      </p:sp>
      <p:sp>
        <p:nvSpPr>
          <p:cNvPr id="1028" name="Line 10"/>
          <p:cNvSpPr>
            <a:spLocks noChangeShapeType="1"/>
          </p:cNvSpPr>
          <p:nvPr userDrawn="1"/>
        </p:nvSpPr>
        <p:spPr bwMode="auto">
          <a:xfrm>
            <a:off x="728663" y="936625"/>
            <a:ext cx="7729537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¨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96900" y="1512729"/>
            <a:ext cx="7691438" cy="669925"/>
          </a:xfrm>
          <a:prstGeom prst="rect">
            <a:avLst/>
          </a:prstGeom>
          <a:solidFill>
            <a:schemeClr val="bg1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NZ" b="1" dirty="0"/>
              <a:t>A process that guides and integrates all planning, performance, financing and accountability for an organisation or sector.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596900" y="2550584"/>
            <a:ext cx="74866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6700" indent="-266700">
              <a:lnSpc>
                <a:spcPct val="90000"/>
              </a:lnSpc>
              <a:spcBef>
                <a:spcPct val="20000"/>
              </a:spcBef>
              <a:buFont typeface="Symbol" pitchFamily="18" charset="2"/>
              <a:buNone/>
            </a:pPr>
            <a:r>
              <a:rPr lang="en-NZ" sz="2800" b="1" dirty="0">
                <a:latin typeface="Times"/>
              </a:rPr>
              <a:t>What is it made up of?</a:t>
            </a:r>
          </a:p>
        </p:txBody>
      </p:sp>
      <p:graphicFrame>
        <p:nvGraphicFramePr>
          <p:cNvPr id="1032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92666"/>
              </p:ext>
            </p:extLst>
          </p:nvPr>
        </p:nvGraphicFramePr>
        <p:xfrm>
          <a:off x="596900" y="3447964"/>
          <a:ext cx="7697788" cy="1262062"/>
        </p:xfrm>
        <a:graphic>
          <a:graphicData uri="http://schemas.openxmlformats.org/drawingml/2006/table">
            <a:tbl>
              <a:tblPr/>
              <a:tblGrid>
                <a:gridCol w="4053334"/>
                <a:gridCol w="3644454"/>
              </a:tblGrid>
              <a:tr h="1262062">
                <a:tc>
                  <a:txBody>
                    <a:bodyPr/>
                    <a:lstStyle/>
                    <a:p>
                      <a:pPr marL="4635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Outcomes</a:t>
                      </a:r>
                    </a:p>
                    <a:p>
                      <a:pPr marL="4635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Strategy</a:t>
                      </a:r>
                    </a:p>
                    <a:p>
                      <a:pPr marL="4635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Funding</a:t>
                      </a:r>
                    </a:p>
                    <a:p>
                      <a:pPr marL="4635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Policy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Operational Plans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Business Plans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Reporting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9" name="Rectangle 3"/>
          <p:cNvSpPr>
            <a:spLocks noChangeArrowheads="1"/>
          </p:cNvSpPr>
          <p:nvPr/>
        </p:nvSpPr>
        <p:spPr bwMode="auto">
          <a:xfrm>
            <a:off x="596900" y="3008317"/>
            <a:ext cx="538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NZ" b="1" dirty="0"/>
              <a:t>The basic components are such things as:</a:t>
            </a:r>
          </a:p>
        </p:txBody>
      </p:sp>
      <p:sp>
        <p:nvSpPr>
          <p:cNvPr id="2060" name="Rectangle 5"/>
          <p:cNvSpPr>
            <a:spLocks noChangeArrowheads="1"/>
          </p:cNvSpPr>
          <p:nvPr/>
        </p:nvSpPr>
        <p:spPr bwMode="auto">
          <a:xfrm>
            <a:off x="596900" y="995363"/>
            <a:ext cx="74866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6700" indent="-266700">
              <a:lnSpc>
                <a:spcPct val="90000"/>
              </a:lnSpc>
              <a:spcBef>
                <a:spcPct val="20000"/>
              </a:spcBef>
              <a:buFont typeface="Symbol" pitchFamily="18" charset="2"/>
              <a:buNone/>
            </a:pPr>
            <a:r>
              <a:rPr lang="en-NZ" sz="2800" b="1" dirty="0">
                <a:latin typeface="Times"/>
              </a:rPr>
              <a:t>What is it?</a:t>
            </a:r>
          </a:p>
        </p:txBody>
      </p:sp>
      <p:sp>
        <p:nvSpPr>
          <p:cNvPr id="2061" name="Rectangle 5"/>
          <p:cNvSpPr>
            <a:spLocks noChangeArrowheads="1"/>
          </p:cNvSpPr>
          <p:nvPr/>
        </p:nvSpPr>
        <p:spPr bwMode="auto">
          <a:xfrm>
            <a:off x="596900" y="5137589"/>
            <a:ext cx="74866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6700" indent="-266700">
              <a:lnSpc>
                <a:spcPct val="90000"/>
              </a:lnSpc>
              <a:spcBef>
                <a:spcPct val="20000"/>
              </a:spcBef>
              <a:buFont typeface="Symbol" pitchFamily="18" charset="2"/>
              <a:buNone/>
            </a:pPr>
            <a:r>
              <a:rPr lang="en-NZ" sz="2800" b="1" dirty="0">
                <a:latin typeface="Times"/>
              </a:rPr>
              <a:t>Is this new?</a:t>
            </a:r>
          </a:p>
        </p:txBody>
      </p:sp>
      <p:sp>
        <p:nvSpPr>
          <p:cNvPr id="2064" name="Text Box 4"/>
          <p:cNvSpPr txBox="1">
            <a:spLocks noChangeArrowheads="1"/>
          </p:cNvSpPr>
          <p:nvPr/>
        </p:nvSpPr>
        <p:spPr bwMode="auto">
          <a:xfrm>
            <a:off x="596900" y="5654954"/>
            <a:ext cx="7691438" cy="64611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NZ" b="1" dirty="0"/>
              <a:t>All organisations have most of these components.</a:t>
            </a:r>
          </a:p>
          <a:p>
            <a:pPr eaLnBrk="1" hangingPunct="1">
              <a:buFontTx/>
              <a:buChar char="•"/>
            </a:pPr>
            <a:r>
              <a:rPr lang="en-NZ" b="1" dirty="0"/>
              <a:t>Seldom do they have them all working smoothly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9" grpId="0"/>
      <p:bldP spid="2061" grpId="0"/>
      <p:bldP spid="20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81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486986"/>
              </p:ext>
            </p:extLst>
          </p:nvPr>
        </p:nvGraphicFramePr>
        <p:xfrm>
          <a:off x="730250" y="1385888"/>
          <a:ext cx="7685088" cy="976014"/>
        </p:xfrm>
        <a:graphic>
          <a:graphicData uri="http://schemas.openxmlformats.org/drawingml/2006/table">
            <a:tbl>
              <a:tblPr/>
              <a:tblGrid>
                <a:gridCol w="3843338"/>
                <a:gridCol w="3841750"/>
              </a:tblGrid>
              <a:tr h="519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N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Business Problem</a:t>
                      </a:r>
                    </a:p>
                  </a:txBody>
                  <a:tcPr marT="45690" marB="456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N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Ideal </a:t>
                      </a:r>
                      <a:r>
                        <a:rPr kumimoji="0" lang="en-N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State</a:t>
                      </a:r>
                      <a:endParaRPr kumimoji="0" lang="en-N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marT="45690" marB="4569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N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Patchy and fragmented</a:t>
                      </a:r>
                    </a:p>
                  </a:txBody>
                  <a:tcPr marT="45690" marB="45690" horzOverflow="overflow">
                    <a:lnL cap="flat">
                      <a:noFill/>
                    </a:lnL>
                    <a:lnR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è"/>
                        <a:tabLst/>
                      </a:pPr>
                      <a:r>
                        <a:rPr kumimoji="0" lang="en-N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Completeness</a:t>
                      </a:r>
                    </a:p>
                  </a:txBody>
                  <a:tcPr marT="45690" marB="45690" horzOverflow="overflow">
                    <a:lnL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27" name="Group 3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589150"/>
              </p:ext>
            </p:extLst>
          </p:nvPr>
        </p:nvGraphicFramePr>
        <p:xfrm>
          <a:off x="730250" y="2343151"/>
          <a:ext cx="7685088" cy="412750"/>
        </p:xfrm>
        <a:graphic>
          <a:graphicData uri="http://schemas.openxmlformats.org/drawingml/2006/table">
            <a:tbl>
              <a:tblPr/>
              <a:tblGrid>
                <a:gridCol w="3843338"/>
                <a:gridCol w="38417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Disconnected</a:t>
                      </a:r>
                    </a:p>
                  </a:txBody>
                  <a:tcPr marT="45685" marB="45685" horzOverflow="overflow">
                    <a:lnL cap="flat">
                      <a:noFill/>
                    </a:lnL>
                    <a:lnR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è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Integration and connectivity</a:t>
                      </a:r>
                    </a:p>
                  </a:txBody>
                  <a:tcPr marT="45685" marB="45685" horzOverflow="overflow">
                    <a:lnL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28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200291"/>
              </p:ext>
            </p:extLst>
          </p:nvPr>
        </p:nvGraphicFramePr>
        <p:xfrm>
          <a:off x="730250" y="2747327"/>
          <a:ext cx="7685088" cy="455613"/>
        </p:xfrm>
        <a:graphic>
          <a:graphicData uri="http://schemas.openxmlformats.org/drawingml/2006/table">
            <a:tbl>
              <a:tblPr/>
              <a:tblGrid>
                <a:gridCol w="3843338"/>
                <a:gridCol w="384175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Variation</a:t>
                      </a:r>
                    </a:p>
                  </a:txBody>
                  <a:tcPr horzOverflow="overflow">
                    <a:lnL cap="flat">
                      <a:noFill/>
                    </a:lnL>
                    <a:lnR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è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Standardisation</a:t>
                      </a:r>
                    </a:p>
                  </a:txBody>
                  <a:tcPr horzOverflow="overflow">
                    <a:lnL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29" name="Group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421116"/>
              </p:ext>
            </p:extLst>
          </p:nvPr>
        </p:nvGraphicFramePr>
        <p:xfrm>
          <a:off x="730250" y="3114992"/>
          <a:ext cx="7685088" cy="396240"/>
        </p:xfrm>
        <a:graphic>
          <a:graphicData uri="http://schemas.openxmlformats.org/drawingml/2006/table">
            <a:tbl>
              <a:tblPr/>
              <a:tblGrid>
                <a:gridCol w="3843338"/>
                <a:gridCol w="384175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Opacity</a:t>
                      </a:r>
                    </a:p>
                  </a:txBody>
                  <a:tcPr horzOverflow="overflow">
                    <a:lnL cap="flat">
                      <a:noFill/>
                    </a:lnL>
                    <a:lnR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è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Transparency and clarity</a:t>
                      </a:r>
                    </a:p>
                  </a:txBody>
                  <a:tcPr horzOverflow="overflow">
                    <a:lnL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30" name="Group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5287"/>
              </p:ext>
            </p:extLst>
          </p:nvPr>
        </p:nvGraphicFramePr>
        <p:xfrm>
          <a:off x="730250" y="3466783"/>
          <a:ext cx="7685088" cy="396170"/>
        </p:xfrm>
        <a:graphic>
          <a:graphicData uri="http://schemas.openxmlformats.org/drawingml/2006/table">
            <a:tbl>
              <a:tblPr/>
              <a:tblGrid>
                <a:gridCol w="3843338"/>
                <a:gridCol w="3841750"/>
              </a:tblGrid>
              <a:tr h="346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Blurred ownership</a:t>
                      </a:r>
                    </a:p>
                  </a:txBody>
                  <a:tcPr marT="45685" marB="45685" horzOverflow="overflow">
                    <a:lnL cap="flat">
                      <a:noFill/>
                    </a:lnL>
                    <a:lnR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è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Clear governance and roles</a:t>
                      </a:r>
                    </a:p>
                  </a:txBody>
                  <a:tcPr marT="45685" marB="45685" horzOverflow="overflow">
                    <a:lnL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31" name="Group 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44690"/>
              </p:ext>
            </p:extLst>
          </p:nvPr>
        </p:nvGraphicFramePr>
        <p:xfrm>
          <a:off x="730250" y="3802960"/>
          <a:ext cx="7685088" cy="396240"/>
        </p:xfrm>
        <a:graphic>
          <a:graphicData uri="http://schemas.openxmlformats.org/drawingml/2006/table">
            <a:tbl>
              <a:tblPr/>
              <a:tblGrid>
                <a:gridCol w="3843338"/>
                <a:gridCol w="384175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Complex and cumbersome</a:t>
                      </a:r>
                    </a:p>
                  </a:txBody>
                  <a:tcPr horzOverflow="overflow">
                    <a:lnL cap="flat">
                      <a:noFill/>
                    </a:lnL>
                    <a:lnR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è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Simplicity</a:t>
                      </a:r>
                    </a:p>
                  </a:txBody>
                  <a:tcPr horzOverflow="overflow">
                    <a:lnL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32" name="Group 3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31323"/>
              </p:ext>
            </p:extLst>
          </p:nvPr>
        </p:nvGraphicFramePr>
        <p:xfrm>
          <a:off x="730250" y="4170789"/>
          <a:ext cx="7685088" cy="455613"/>
        </p:xfrm>
        <a:graphic>
          <a:graphicData uri="http://schemas.openxmlformats.org/drawingml/2006/table">
            <a:tbl>
              <a:tblPr/>
              <a:tblGrid>
                <a:gridCol w="3843338"/>
                <a:gridCol w="384175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Difficult to apply</a:t>
                      </a:r>
                    </a:p>
                  </a:txBody>
                  <a:tcPr horzOverflow="overflow">
                    <a:lnL cap="flat">
                      <a:noFill/>
                    </a:lnL>
                    <a:lnR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-358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è"/>
                        <a:tabLst/>
                      </a:pPr>
                      <a:r>
                        <a:rPr kumimoji="0" lang="en-N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  <a:ea typeface="+mn-ea"/>
                          <a:cs typeface="+mn-cs"/>
                        </a:rPr>
                        <a:t>Ease of use</a:t>
                      </a:r>
                    </a:p>
                  </a:txBody>
                  <a:tcPr horzOverflow="overflow">
                    <a:lnL w="762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6425" y="995363"/>
            <a:ext cx="74866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6700" indent="-266700">
              <a:lnSpc>
                <a:spcPct val="90000"/>
              </a:lnSpc>
              <a:spcBef>
                <a:spcPct val="20000"/>
              </a:spcBef>
              <a:buFont typeface="Symbol" pitchFamily="18" charset="2"/>
              <a:buNone/>
            </a:pPr>
            <a:r>
              <a:rPr lang="en-NZ" sz="2800" b="1" dirty="0">
                <a:latin typeface="Times"/>
              </a:rPr>
              <a:t>W</a:t>
            </a:r>
            <a:r>
              <a:rPr lang="en-NZ" sz="2800" b="1" dirty="0" smtClean="0">
                <a:latin typeface="Times"/>
              </a:rPr>
              <a:t>hat’s </a:t>
            </a:r>
            <a:r>
              <a:rPr lang="en-NZ" sz="2800" b="1" dirty="0" smtClean="0">
                <a:latin typeface="Times"/>
              </a:rPr>
              <a:t>the Problem?</a:t>
            </a:r>
            <a:endParaRPr lang="en-NZ" sz="2800" b="1" dirty="0">
              <a:latin typeface="Times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6425" y="4894818"/>
            <a:ext cx="1351584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6700" indent="-266700">
              <a:lnSpc>
                <a:spcPct val="90000"/>
              </a:lnSpc>
              <a:spcBef>
                <a:spcPct val="20000"/>
              </a:spcBef>
              <a:buFont typeface="Symbol" pitchFamily="18" charset="2"/>
              <a:buNone/>
            </a:pPr>
            <a:r>
              <a:rPr lang="en-NZ" sz="2800" b="1" dirty="0" smtClean="0">
                <a:latin typeface="Times"/>
              </a:rPr>
              <a:t>Result:				</a:t>
            </a:r>
            <a:endParaRPr lang="en-NZ" sz="2800" b="1" dirty="0">
              <a:latin typeface="Time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7849" y="5553535"/>
            <a:ext cx="3671901" cy="103412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FontTx/>
              <a:buChar char="•"/>
            </a:pPr>
            <a:r>
              <a:rPr lang="en-NZ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Wasted time and effort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en-A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Poor </a:t>
            </a:r>
            <a:r>
              <a:rPr lang="en-A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planning &amp; fragmentation</a:t>
            </a:r>
            <a:endParaRPr lang="en-A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en-A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Qualified audits</a:t>
            </a:r>
            <a:endParaRPr lang="en-N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5553536"/>
            <a:ext cx="3671901" cy="103412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88900" indent="-88900">
              <a:spcBef>
                <a:spcPct val="20000"/>
              </a:spcBef>
              <a:buFontTx/>
              <a:buChar char="•"/>
            </a:pPr>
            <a:r>
              <a:rPr lang="en-NZ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Greatly reduced time and effort</a:t>
            </a:r>
          </a:p>
          <a:p>
            <a:pPr marL="88900" indent="-88900">
              <a:spcBef>
                <a:spcPct val="20000"/>
              </a:spcBef>
              <a:buFontTx/>
              <a:buChar char="•"/>
            </a:pPr>
            <a:r>
              <a:rPr lang="en-A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Better </a:t>
            </a:r>
            <a:r>
              <a:rPr lang="en-A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planning &amp; integration</a:t>
            </a:r>
            <a:endParaRPr lang="en-A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8900" indent="-88900">
              <a:spcBef>
                <a:spcPct val="20000"/>
              </a:spcBef>
              <a:buFontTx/>
              <a:buChar char="•"/>
            </a:pPr>
            <a:r>
              <a:rPr lang="en-A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Unqualified audits</a:t>
            </a:r>
            <a:endParaRPr lang="en-N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245042" y="4731026"/>
            <a:ext cx="537514" cy="556591"/>
          </a:xfrm>
          <a:prstGeom prst="downArrow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Down Arrow 14"/>
          <p:cNvSpPr/>
          <p:nvPr/>
        </p:nvSpPr>
        <p:spPr>
          <a:xfrm>
            <a:off x="6139193" y="4731026"/>
            <a:ext cx="537514" cy="556591"/>
          </a:xfrm>
          <a:prstGeom prst="downArrow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3" grpId="0" animBg="1"/>
      <p:bldP spid="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22250" y="1473200"/>
            <a:ext cx="8666163" cy="5187950"/>
          </a:xfrm>
          <a:prstGeom prst="roundRect">
            <a:avLst>
              <a:gd name="adj" fmla="val 2495"/>
            </a:avLst>
          </a:prstGeom>
          <a:gradFill rotWithShape="1">
            <a:gsLst>
              <a:gs pos="0">
                <a:srgbClr val="FFFCF6"/>
              </a:gs>
              <a:gs pos="100000">
                <a:srgbClr val="FEE7B8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47008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3" name="Freeform 101"/>
          <p:cNvSpPr>
            <a:spLocks/>
          </p:cNvSpPr>
          <p:nvPr/>
        </p:nvSpPr>
        <p:spPr bwMode="auto">
          <a:xfrm>
            <a:off x="5765800" y="2006600"/>
            <a:ext cx="1887538" cy="677862"/>
          </a:xfrm>
          <a:custGeom>
            <a:avLst/>
            <a:gdLst>
              <a:gd name="T0" fmla="*/ 1887538 w 2554"/>
              <a:gd name="T1" fmla="*/ 677862 h 1365"/>
              <a:gd name="T2" fmla="*/ 1887538 w 2554"/>
              <a:gd name="T3" fmla="*/ 0 h 1365"/>
              <a:gd name="T4" fmla="*/ 0 w 2554"/>
              <a:gd name="T5" fmla="*/ 0 h 13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54" h="1365">
                <a:moveTo>
                  <a:pt x="2554" y="1365"/>
                </a:moveTo>
                <a:lnTo>
                  <a:pt x="255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6600"/>
            </a:solidFill>
            <a:round/>
            <a:headEnd type="none" w="med" len="med"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0" name="Text Box 197"/>
          <p:cNvSpPr txBox="1">
            <a:spLocks noChangeArrowheads="1"/>
          </p:cNvSpPr>
          <p:nvPr/>
        </p:nvSpPr>
        <p:spPr bwMode="auto">
          <a:xfrm>
            <a:off x="7469869" y="2684462"/>
            <a:ext cx="1305378" cy="633527"/>
          </a:xfrm>
          <a:prstGeom prst="rect">
            <a:avLst/>
          </a:prstGeom>
          <a:solidFill>
            <a:srgbClr val="E0FFC1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NZ" sz="1400" b="1" dirty="0">
                <a:latin typeface="Times New Roman" pitchFamily="18" charset="0"/>
              </a:rPr>
              <a:t>Outcome Achievement Report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00050" y="3592512"/>
            <a:ext cx="8372475" cy="2687638"/>
          </a:xfrm>
          <a:prstGeom prst="rect">
            <a:avLst/>
          </a:prstGeom>
          <a:solidFill>
            <a:schemeClr val="bg1">
              <a:lumMod val="75000"/>
              <a:alpha val="76077"/>
            </a:schemeClr>
          </a:solidFill>
          <a:ln>
            <a:noFill/>
          </a:ln>
          <a:effectLst/>
          <a:extLst/>
        </p:spPr>
        <p:txBody>
          <a:bodyPr wrap="none" lIns="54000" rIns="54000"/>
          <a:lstStyle/>
          <a:p>
            <a:pPr eaLnBrk="0" hangingPunct="0"/>
            <a:endParaRPr lang="en-GB" sz="1600" b="1">
              <a:latin typeface="Times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864100" y="5621337"/>
            <a:ext cx="2540000" cy="0"/>
          </a:xfrm>
          <a:prstGeom prst="line">
            <a:avLst/>
          </a:prstGeom>
          <a:noFill/>
          <a:ln w="28575">
            <a:solidFill>
              <a:srgbClr val="FA5085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596900" y="6335712"/>
            <a:ext cx="16541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A5085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600" b="1">
                <a:latin typeface="Times New Roman" pitchFamily="18" charset="0"/>
              </a:rPr>
              <a:t>External Input</a:t>
            </a:r>
            <a:endParaRPr lang="en-NZ" sz="1600" b="1">
              <a:latin typeface="Times New Roman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355975" y="2803525"/>
            <a:ext cx="2484438" cy="1158875"/>
          </a:xfrm>
          <a:prstGeom prst="rect">
            <a:avLst/>
          </a:prstGeom>
          <a:solidFill>
            <a:srgbClr val="DADAFE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54000" rIns="54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400" b="1">
                <a:latin typeface="Times New Roman" pitchFamily="18" charset="0"/>
              </a:rPr>
              <a:t>Strategic Prioritisation</a:t>
            </a:r>
            <a:endParaRPr lang="en-NZ" sz="1400" b="1">
              <a:latin typeface="Times New Roman" pitchFamily="18" charset="0"/>
            </a:endParaRPr>
          </a:p>
        </p:txBody>
      </p:sp>
      <p:sp>
        <p:nvSpPr>
          <p:cNvPr id="3099" name="Text Box 104"/>
          <p:cNvSpPr txBox="1">
            <a:spLocks noChangeArrowheads="1"/>
          </p:cNvSpPr>
          <p:nvPr/>
        </p:nvSpPr>
        <p:spPr bwMode="auto">
          <a:xfrm>
            <a:off x="3816350" y="6335712"/>
            <a:ext cx="118586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A5085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600" b="1">
                <a:latin typeface="Times New Roman" pitchFamily="18" charset="0"/>
              </a:rPr>
              <a:t>Planning</a:t>
            </a:r>
            <a:endParaRPr lang="en-NZ" sz="1600" b="1">
              <a:latin typeface="Times New Roman" pitchFamily="18" charset="0"/>
            </a:endParaRPr>
          </a:p>
        </p:txBody>
      </p:sp>
      <p:sp>
        <p:nvSpPr>
          <p:cNvPr id="3100" name="Text Box 105"/>
          <p:cNvSpPr txBox="1">
            <a:spLocks noChangeArrowheads="1"/>
          </p:cNvSpPr>
          <p:nvPr/>
        </p:nvSpPr>
        <p:spPr bwMode="auto">
          <a:xfrm>
            <a:off x="6000750" y="6335712"/>
            <a:ext cx="13144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A5085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600" b="1">
                <a:latin typeface="Times New Roman" pitchFamily="18" charset="0"/>
              </a:rPr>
              <a:t>Monitoring</a:t>
            </a:r>
            <a:endParaRPr lang="en-NZ" sz="1600" b="1">
              <a:latin typeface="Times New Roman" pitchFamily="18" charset="0"/>
            </a:endParaRPr>
          </a:p>
        </p:txBody>
      </p:sp>
      <p:sp>
        <p:nvSpPr>
          <p:cNvPr id="3101" name="Rectangle 107"/>
          <p:cNvSpPr>
            <a:spLocks noChangeArrowheads="1"/>
          </p:cNvSpPr>
          <p:nvPr/>
        </p:nvSpPr>
        <p:spPr bwMode="auto">
          <a:xfrm>
            <a:off x="396875" y="3525837"/>
            <a:ext cx="11906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7607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/>
          <a:lstStyle/>
          <a:p>
            <a:pPr eaLnBrk="0" hangingPunct="0"/>
            <a:r>
              <a:rPr lang="en-NZ" sz="2000" b="1" dirty="0" smtClean="0">
                <a:latin typeface="Times"/>
              </a:rPr>
              <a:t>Internal Company</a:t>
            </a:r>
            <a:endParaRPr lang="en-NZ" sz="2000" b="1" dirty="0">
              <a:latin typeface="Times"/>
            </a:endParaRPr>
          </a:p>
        </p:txBody>
      </p:sp>
      <p:sp>
        <p:nvSpPr>
          <p:cNvPr id="8300" name="Text Box 108"/>
          <p:cNvSpPr txBox="1">
            <a:spLocks noChangeArrowheads="1"/>
          </p:cNvSpPr>
          <p:nvPr/>
        </p:nvSpPr>
        <p:spPr bwMode="auto">
          <a:xfrm>
            <a:off x="7497763" y="3929062"/>
            <a:ext cx="1171575" cy="415925"/>
          </a:xfrm>
          <a:prstGeom prst="rect">
            <a:avLst/>
          </a:prstGeom>
          <a:solidFill>
            <a:srgbClr val="E0FFC1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10800" bIns="10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AU" sz="1400" b="1" dirty="0">
                <a:latin typeface="Times New Roman" pitchFamily="18" charset="0"/>
              </a:rPr>
              <a:t>Annual Report</a:t>
            </a:r>
            <a:endParaRPr lang="en-NZ" sz="1400" b="1" dirty="0">
              <a:latin typeface="Times New Roman" pitchFamily="18" charset="0"/>
            </a:endParaRPr>
          </a:p>
        </p:txBody>
      </p:sp>
      <p:sp>
        <p:nvSpPr>
          <p:cNvPr id="8301" name="Text Box 109"/>
          <p:cNvSpPr txBox="1">
            <a:spLocks noChangeArrowheads="1"/>
          </p:cNvSpPr>
          <p:nvPr/>
        </p:nvSpPr>
        <p:spPr bwMode="auto">
          <a:xfrm>
            <a:off x="7497763" y="4681537"/>
            <a:ext cx="1171575" cy="415925"/>
          </a:xfrm>
          <a:prstGeom prst="rect">
            <a:avLst/>
          </a:prstGeom>
          <a:solidFill>
            <a:srgbClr val="E0FFC1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10800" bIns="10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AU" sz="1400" b="1">
                <a:latin typeface="Times New Roman" pitchFamily="18" charset="0"/>
              </a:rPr>
              <a:t>Output Reports</a:t>
            </a:r>
            <a:endParaRPr lang="en-NZ" sz="1400" b="1">
              <a:latin typeface="Times New Roman" pitchFamily="18" charset="0"/>
            </a:endParaRPr>
          </a:p>
        </p:txBody>
      </p:sp>
      <p:sp>
        <p:nvSpPr>
          <p:cNvPr id="8328" name="Text Box 136"/>
          <p:cNvSpPr txBox="1">
            <a:spLocks noChangeArrowheads="1"/>
          </p:cNvSpPr>
          <p:nvPr/>
        </p:nvSpPr>
        <p:spPr bwMode="auto">
          <a:xfrm>
            <a:off x="4894263" y="4138612"/>
            <a:ext cx="896937" cy="642938"/>
          </a:xfrm>
          <a:prstGeom prst="rect">
            <a:avLst/>
          </a:prstGeom>
          <a:solidFill>
            <a:srgbClr val="FFE5E5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54000" tIns="10800" rIns="54000" bIns="10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AU" sz="1400" b="1">
                <a:latin typeface="Times New Roman" pitchFamily="18" charset="0"/>
              </a:rPr>
              <a:t>SOI &amp; Estimates</a:t>
            </a:r>
            <a:endParaRPr lang="en-NZ" sz="1400" b="1">
              <a:latin typeface="Times New Roman" pitchFamily="18" charset="0"/>
            </a:endParaRPr>
          </a:p>
        </p:txBody>
      </p:sp>
      <p:sp>
        <p:nvSpPr>
          <p:cNvPr id="8330" name="Text Box 138"/>
          <p:cNvSpPr txBox="1">
            <a:spLocks noChangeArrowheads="1"/>
          </p:cNvSpPr>
          <p:nvPr/>
        </p:nvSpPr>
        <p:spPr bwMode="auto">
          <a:xfrm>
            <a:off x="7426325" y="5435600"/>
            <a:ext cx="1243013" cy="431800"/>
          </a:xfrm>
          <a:prstGeom prst="rect">
            <a:avLst/>
          </a:prstGeom>
          <a:solidFill>
            <a:srgbClr val="E0FFC1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10800" bIns="10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AU" sz="1400" b="1" dirty="0">
                <a:latin typeface="Times New Roman" pitchFamily="18" charset="0"/>
              </a:rPr>
              <a:t>Performance Assessments</a:t>
            </a:r>
            <a:endParaRPr lang="en-NZ" sz="1400" b="1" dirty="0">
              <a:latin typeface="Times New Roman" pitchFamily="18" charset="0"/>
            </a:endParaRPr>
          </a:p>
        </p:txBody>
      </p:sp>
      <p:sp>
        <p:nvSpPr>
          <p:cNvPr id="3113" name="Line 154"/>
          <p:cNvSpPr>
            <a:spLocks noChangeShapeType="1"/>
          </p:cNvSpPr>
          <p:nvPr/>
        </p:nvSpPr>
        <p:spPr bwMode="auto">
          <a:xfrm>
            <a:off x="2233613" y="1585912"/>
            <a:ext cx="0" cy="4948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114" name="Line 155"/>
          <p:cNvSpPr>
            <a:spLocks noChangeShapeType="1"/>
          </p:cNvSpPr>
          <p:nvPr/>
        </p:nvSpPr>
        <p:spPr bwMode="auto">
          <a:xfrm>
            <a:off x="5962650" y="1597025"/>
            <a:ext cx="0" cy="4948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115" name="Rectangle 156"/>
          <p:cNvSpPr>
            <a:spLocks noChangeArrowheads="1"/>
          </p:cNvSpPr>
          <p:nvPr/>
        </p:nvSpPr>
        <p:spPr bwMode="auto">
          <a:xfrm>
            <a:off x="396875" y="3267075"/>
            <a:ext cx="1190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7607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/>
          <a:lstStyle/>
          <a:p>
            <a:pPr eaLnBrk="0" hangingPunct="0"/>
            <a:r>
              <a:rPr lang="en-NZ" sz="2000" b="1" dirty="0" smtClean="0">
                <a:latin typeface="Times"/>
              </a:rPr>
              <a:t>External</a:t>
            </a:r>
            <a:endParaRPr lang="en-NZ" sz="2000" b="1" dirty="0">
              <a:latin typeface="Times"/>
            </a:endParaRPr>
          </a:p>
        </p:txBody>
      </p:sp>
      <p:sp>
        <p:nvSpPr>
          <p:cNvPr id="8354" name="Line 162"/>
          <p:cNvSpPr>
            <a:spLocks noChangeShapeType="1"/>
          </p:cNvSpPr>
          <p:nvPr/>
        </p:nvSpPr>
        <p:spPr bwMode="auto">
          <a:xfrm>
            <a:off x="4065588" y="3973512"/>
            <a:ext cx="0" cy="45720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60" name="Line 168"/>
          <p:cNvSpPr>
            <a:spLocks noChangeShapeType="1"/>
          </p:cNvSpPr>
          <p:nvPr/>
        </p:nvSpPr>
        <p:spPr bwMode="auto">
          <a:xfrm flipH="1">
            <a:off x="4573588" y="2376487"/>
            <a:ext cx="0" cy="33496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8361" name="Line 169"/>
          <p:cNvSpPr>
            <a:spLocks noChangeShapeType="1"/>
          </p:cNvSpPr>
          <p:nvPr/>
        </p:nvSpPr>
        <p:spPr bwMode="auto">
          <a:xfrm>
            <a:off x="5792788" y="4244975"/>
            <a:ext cx="1681162" cy="0"/>
          </a:xfrm>
          <a:prstGeom prst="line">
            <a:avLst/>
          </a:prstGeom>
          <a:noFill/>
          <a:ln w="28575">
            <a:solidFill>
              <a:srgbClr val="FA5085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62" name="Line 170"/>
          <p:cNvSpPr>
            <a:spLocks noChangeShapeType="1"/>
          </p:cNvSpPr>
          <p:nvPr/>
        </p:nvSpPr>
        <p:spPr bwMode="auto">
          <a:xfrm>
            <a:off x="4065588" y="5020354"/>
            <a:ext cx="0" cy="377825"/>
          </a:xfrm>
          <a:prstGeom prst="line">
            <a:avLst/>
          </a:prstGeom>
          <a:noFill/>
          <a:ln w="28575">
            <a:solidFill>
              <a:srgbClr val="FA5085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64" name="Line 172"/>
          <p:cNvSpPr>
            <a:spLocks noChangeShapeType="1"/>
          </p:cNvSpPr>
          <p:nvPr/>
        </p:nvSpPr>
        <p:spPr bwMode="auto">
          <a:xfrm>
            <a:off x="4508500" y="4922837"/>
            <a:ext cx="2986088" cy="0"/>
          </a:xfrm>
          <a:prstGeom prst="line">
            <a:avLst/>
          </a:prstGeom>
          <a:noFill/>
          <a:ln w="28575">
            <a:solidFill>
              <a:srgbClr val="FA5085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71" name="Line 179"/>
          <p:cNvSpPr>
            <a:spLocks noChangeShapeType="1"/>
          </p:cNvSpPr>
          <p:nvPr/>
        </p:nvSpPr>
        <p:spPr bwMode="auto">
          <a:xfrm flipH="1" flipV="1">
            <a:off x="7793038" y="5114925"/>
            <a:ext cx="0" cy="3111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73" name="Line 181"/>
          <p:cNvSpPr>
            <a:spLocks noChangeShapeType="1"/>
          </p:cNvSpPr>
          <p:nvPr/>
        </p:nvSpPr>
        <p:spPr bwMode="auto">
          <a:xfrm flipH="1" flipV="1">
            <a:off x="7793038" y="4360862"/>
            <a:ext cx="0" cy="3175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80" name="Freeform 188"/>
          <p:cNvSpPr>
            <a:spLocks/>
          </p:cNvSpPr>
          <p:nvPr/>
        </p:nvSpPr>
        <p:spPr bwMode="auto">
          <a:xfrm>
            <a:off x="5761038" y="2185987"/>
            <a:ext cx="860425" cy="492125"/>
          </a:xfrm>
          <a:custGeom>
            <a:avLst/>
            <a:gdLst>
              <a:gd name="T0" fmla="*/ 0 w 686"/>
              <a:gd name="T1" fmla="*/ 0 h 1006"/>
              <a:gd name="T2" fmla="*/ 860425 w 686"/>
              <a:gd name="T3" fmla="*/ 0 h 1006"/>
              <a:gd name="T4" fmla="*/ 860425 w 686"/>
              <a:gd name="T5" fmla="*/ 492125 h 10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86" h="1006">
                <a:moveTo>
                  <a:pt x="0" y="0"/>
                </a:moveTo>
                <a:lnTo>
                  <a:pt x="686" y="0"/>
                </a:lnTo>
                <a:lnTo>
                  <a:pt x="686" y="1006"/>
                </a:lnTo>
              </a:path>
            </a:pathLst>
          </a:custGeom>
          <a:noFill/>
          <a:ln w="28575" cmpd="sng">
            <a:solidFill>
              <a:srgbClr val="000066"/>
            </a:solidFill>
            <a:round/>
            <a:headEnd type="none" w="med" len="med"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72" name="Line 180"/>
          <p:cNvSpPr>
            <a:spLocks noChangeShapeType="1"/>
          </p:cNvSpPr>
          <p:nvPr/>
        </p:nvSpPr>
        <p:spPr bwMode="auto">
          <a:xfrm flipH="1" flipV="1">
            <a:off x="7793038" y="3346450"/>
            <a:ext cx="0" cy="574675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56" name="Text Box 164"/>
          <p:cNvSpPr txBox="1">
            <a:spLocks noChangeArrowheads="1"/>
          </p:cNvSpPr>
          <p:nvPr/>
        </p:nvSpPr>
        <p:spPr bwMode="auto">
          <a:xfrm>
            <a:off x="866775" y="1646237"/>
            <a:ext cx="1171575" cy="742950"/>
          </a:xfrm>
          <a:prstGeom prst="rect">
            <a:avLst/>
          </a:prstGeom>
          <a:solidFill>
            <a:srgbClr val="BBE0E3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400" b="1" dirty="0" smtClean="0">
                <a:latin typeface="Times New Roman" pitchFamily="18" charset="0"/>
              </a:rPr>
              <a:t>Owner Priorities</a:t>
            </a:r>
            <a:endParaRPr lang="en-NZ" sz="1400" b="1" dirty="0">
              <a:latin typeface="Times New Roman" pitchFamily="18" charset="0"/>
            </a:endParaRPr>
          </a:p>
        </p:txBody>
      </p:sp>
      <p:sp>
        <p:nvSpPr>
          <p:cNvPr id="8385" name="Text Box 193"/>
          <p:cNvSpPr txBox="1">
            <a:spLocks noChangeArrowheads="1"/>
          </p:cNvSpPr>
          <p:nvPr/>
        </p:nvSpPr>
        <p:spPr bwMode="auto">
          <a:xfrm>
            <a:off x="6162675" y="5497512"/>
            <a:ext cx="893763" cy="176213"/>
          </a:xfrm>
          <a:prstGeom prst="rect">
            <a:avLst/>
          </a:prstGeom>
          <a:solidFill>
            <a:srgbClr val="E0FFC1"/>
          </a:solidFill>
          <a:ln w="63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10800" bIns="10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AU" sz="1000" b="1">
                <a:latin typeface="Times New Roman" pitchFamily="18" charset="0"/>
              </a:rPr>
              <a:t>Monitoring</a:t>
            </a:r>
            <a:endParaRPr lang="en-NZ" sz="1000" b="1">
              <a:latin typeface="Times New Roman" pitchFamily="18" charset="0"/>
            </a:endParaRPr>
          </a:p>
        </p:txBody>
      </p:sp>
      <p:sp>
        <p:nvSpPr>
          <p:cNvPr id="8386" name="Text Box 194"/>
          <p:cNvSpPr txBox="1">
            <a:spLocks noChangeArrowheads="1"/>
          </p:cNvSpPr>
          <p:nvPr/>
        </p:nvSpPr>
        <p:spPr bwMode="auto">
          <a:xfrm>
            <a:off x="6162675" y="4797425"/>
            <a:ext cx="893763" cy="196850"/>
          </a:xfrm>
          <a:prstGeom prst="rect">
            <a:avLst/>
          </a:prstGeom>
          <a:solidFill>
            <a:srgbClr val="E0FFC1"/>
          </a:solidFill>
          <a:ln w="63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10800" bIns="10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AU" sz="1000" b="1">
                <a:latin typeface="Times New Roman" pitchFamily="18" charset="0"/>
              </a:rPr>
              <a:t>Monitoring</a:t>
            </a:r>
            <a:endParaRPr lang="en-NZ" sz="1000" b="1">
              <a:latin typeface="Times New Roman" pitchFamily="18" charset="0"/>
            </a:endParaRPr>
          </a:p>
        </p:txBody>
      </p:sp>
      <p:sp>
        <p:nvSpPr>
          <p:cNvPr id="8387" name="Line 195"/>
          <p:cNvSpPr>
            <a:spLocks noChangeShapeType="1"/>
          </p:cNvSpPr>
          <p:nvPr/>
        </p:nvSpPr>
        <p:spPr bwMode="auto">
          <a:xfrm>
            <a:off x="4513263" y="4564062"/>
            <a:ext cx="406400" cy="0"/>
          </a:xfrm>
          <a:prstGeom prst="line">
            <a:avLst/>
          </a:prstGeom>
          <a:noFill/>
          <a:ln w="28575">
            <a:solidFill>
              <a:srgbClr val="FA5085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89" name="Text Box 197"/>
          <p:cNvSpPr txBox="1">
            <a:spLocks noChangeArrowheads="1"/>
          </p:cNvSpPr>
          <p:nvPr/>
        </p:nvSpPr>
        <p:spPr bwMode="auto">
          <a:xfrm>
            <a:off x="887413" y="4481512"/>
            <a:ext cx="1171575" cy="538163"/>
          </a:xfrm>
          <a:prstGeom prst="rect">
            <a:avLst/>
          </a:prstGeom>
          <a:solidFill>
            <a:srgbClr val="BBE0E3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400" b="1" dirty="0">
                <a:latin typeface="Times New Roman" pitchFamily="18" charset="0"/>
              </a:rPr>
              <a:t>Budget Round</a:t>
            </a:r>
            <a:endParaRPr lang="en-NZ" sz="1400" b="1" dirty="0">
              <a:latin typeface="Times New Roman" pitchFamily="18" charset="0"/>
            </a:endParaRPr>
          </a:p>
        </p:txBody>
      </p:sp>
      <p:sp>
        <p:nvSpPr>
          <p:cNvPr id="8393" name="Line 201"/>
          <p:cNvSpPr>
            <a:spLocks noChangeShapeType="1"/>
          </p:cNvSpPr>
          <p:nvPr/>
        </p:nvSpPr>
        <p:spPr bwMode="auto">
          <a:xfrm>
            <a:off x="2062163" y="4752975"/>
            <a:ext cx="865187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8396" name="Line 204"/>
          <p:cNvSpPr>
            <a:spLocks noChangeShapeType="1"/>
          </p:cNvSpPr>
          <p:nvPr/>
        </p:nvSpPr>
        <p:spPr bwMode="auto">
          <a:xfrm>
            <a:off x="2024063" y="2043112"/>
            <a:ext cx="133191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399" name="Line 207"/>
          <p:cNvSpPr>
            <a:spLocks noChangeShapeType="1"/>
          </p:cNvSpPr>
          <p:nvPr/>
        </p:nvSpPr>
        <p:spPr bwMode="auto">
          <a:xfrm>
            <a:off x="5299075" y="3963987"/>
            <a:ext cx="0" cy="193675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400" name="Line 208"/>
          <p:cNvSpPr>
            <a:spLocks noChangeShapeType="1"/>
          </p:cNvSpPr>
          <p:nvPr/>
        </p:nvSpPr>
        <p:spPr bwMode="auto">
          <a:xfrm flipH="1" flipV="1">
            <a:off x="5845175" y="2994025"/>
            <a:ext cx="228600" cy="158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8431" name="Text Box 239"/>
          <p:cNvSpPr txBox="1">
            <a:spLocks noChangeArrowheads="1"/>
          </p:cNvSpPr>
          <p:nvPr/>
        </p:nvSpPr>
        <p:spPr bwMode="auto">
          <a:xfrm>
            <a:off x="6075363" y="6011862"/>
            <a:ext cx="1243012" cy="228600"/>
          </a:xfrm>
          <a:prstGeom prst="rect">
            <a:avLst/>
          </a:prstGeom>
          <a:solidFill>
            <a:srgbClr val="E0FFC1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10800" bIns="10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AU" sz="1400" b="1" dirty="0">
                <a:latin typeface="Times New Roman" pitchFamily="18" charset="0"/>
              </a:rPr>
              <a:t>Measures</a:t>
            </a:r>
            <a:endParaRPr lang="en-NZ" sz="1400" b="1" dirty="0">
              <a:latin typeface="Times New Roman" pitchFamily="18" charset="0"/>
            </a:endParaRPr>
          </a:p>
        </p:txBody>
      </p:sp>
      <p:sp>
        <p:nvSpPr>
          <p:cNvPr id="8432" name="Line 240"/>
          <p:cNvSpPr>
            <a:spLocks noChangeShapeType="1"/>
          </p:cNvSpPr>
          <p:nvPr/>
        </p:nvSpPr>
        <p:spPr bwMode="auto">
          <a:xfrm flipH="1" flipV="1">
            <a:off x="6696075" y="5778500"/>
            <a:ext cx="0" cy="21431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49" name="Text Box 249"/>
          <p:cNvSpPr txBox="1">
            <a:spLocks noChangeArrowheads="1"/>
          </p:cNvSpPr>
          <p:nvPr/>
        </p:nvSpPr>
        <p:spPr bwMode="auto">
          <a:xfrm>
            <a:off x="7272338" y="6335712"/>
            <a:ext cx="15430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FA5085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600" b="1">
                <a:latin typeface="Times New Roman" pitchFamily="18" charset="0"/>
              </a:rPr>
              <a:t>Accountability</a:t>
            </a:r>
            <a:endParaRPr lang="en-NZ" sz="1600" b="1">
              <a:latin typeface="Times New Roman" pitchFamily="18" charset="0"/>
            </a:endParaRPr>
          </a:p>
        </p:txBody>
      </p:sp>
      <p:sp>
        <p:nvSpPr>
          <p:cNvPr id="8448" name="Freeform 256"/>
          <p:cNvSpPr>
            <a:spLocks/>
          </p:cNvSpPr>
          <p:nvPr/>
        </p:nvSpPr>
        <p:spPr bwMode="auto">
          <a:xfrm>
            <a:off x="5849938" y="3659187"/>
            <a:ext cx="1822450" cy="263525"/>
          </a:xfrm>
          <a:custGeom>
            <a:avLst/>
            <a:gdLst>
              <a:gd name="T0" fmla="*/ 1822450 w 2554"/>
              <a:gd name="T1" fmla="*/ 263525 h 1365"/>
              <a:gd name="T2" fmla="*/ 1822450 w 2554"/>
              <a:gd name="T3" fmla="*/ 0 h 1365"/>
              <a:gd name="T4" fmla="*/ 0 w 2554"/>
              <a:gd name="T5" fmla="*/ 0 h 13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54" h="1365">
                <a:moveTo>
                  <a:pt x="2554" y="1365"/>
                </a:moveTo>
                <a:lnTo>
                  <a:pt x="2554" y="0"/>
                </a:ln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6600"/>
            </a:solidFill>
            <a:round/>
            <a:headEnd type="none" w="med" len="med"/>
            <a:tailEnd type="triangle" w="lg" len="lg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665956" y="1004784"/>
            <a:ext cx="74866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6700" indent="-266700">
              <a:lnSpc>
                <a:spcPct val="90000"/>
              </a:lnSpc>
              <a:spcBef>
                <a:spcPct val="20000"/>
              </a:spcBef>
              <a:buFont typeface="Symbol" pitchFamily="18" charset="2"/>
              <a:buNone/>
            </a:pPr>
            <a:r>
              <a:rPr lang="en-NZ" sz="2800" b="1" dirty="0">
                <a:latin typeface="Times"/>
              </a:rPr>
              <a:t>How should it work?</a:t>
            </a:r>
          </a:p>
        </p:txBody>
      </p:sp>
      <p:sp>
        <p:nvSpPr>
          <p:cNvPr id="57" name="Text Box 197"/>
          <p:cNvSpPr txBox="1">
            <a:spLocks noChangeArrowheads="1"/>
          </p:cNvSpPr>
          <p:nvPr/>
        </p:nvSpPr>
        <p:spPr bwMode="auto">
          <a:xfrm>
            <a:off x="2969758" y="4481511"/>
            <a:ext cx="1568450" cy="538163"/>
          </a:xfrm>
          <a:prstGeom prst="rect">
            <a:avLst/>
          </a:prstGeom>
          <a:solidFill>
            <a:srgbClr val="FFE5E5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hangingPunct="1">
              <a:spcBef>
                <a:spcPct val="20000"/>
              </a:spcBef>
            </a:pPr>
            <a:r>
              <a:rPr lang="en-NZ" sz="1400" b="1" dirty="0">
                <a:latin typeface="Times New Roman" pitchFamily="18" charset="0"/>
              </a:rPr>
              <a:t>Annual Business Plans</a:t>
            </a:r>
            <a:endParaRPr lang="en-NZ" sz="1100" b="1" dirty="0">
              <a:latin typeface="Times New Roman" pitchFamily="18" charset="0"/>
            </a:endParaRPr>
          </a:p>
        </p:txBody>
      </p:sp>
      <p:sp>
        <p:nvSpPr>
          <p:cNvPr id="58" name="Text Box 197"/>
          <p:cNvSpPr txBox="1">
            <a:spLocks noChangeArrowheads="1"/>
          </p:cNvSpPr>
          <p:nvPr/>
        </p:nvSpPr>
        <p:spPr bwMode="auto">
          <a:xfrm>
            <a:off x="3434557" y="3169558"/>
            <a:ext cx="2326481" cy="276225"/>
          </a:xfrm>
          <a:prstGeom prst="rect">
            <a:avLst/>
          </a:prstGeom>
          <a:solidFill>
            <a:srgbClr val="BBE0E3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hangingPunct="1">
              <a:spcBef>
                <a:spcPct val="20000"/>
              </a:spcBef>
            </a:pPr>
            <a:r>
              <a:rPr lang="en-NZ" sz="1400" b="1" dirty="0">
                <a:latin typeface="Times New Roman" pitchFamily="18" charset="0"/>
              </a:rPr>
              <a:t>Strategic Plans</a:t>
            </a:r>
            <a:endParaRPr lang="en-NZ" sz="1100" b="1" dirty="0">
              <a:latin typeface="Times New Roman" pitchFamily="18" charset="0"/>
            </a:endParaRPr>
          </a:p>
        </p:txBody>
      </p:sp>
      <p:sp>
        <p:nvSpPr>
          <p:cNvPr id="8390" name="Text Box 198"/>
          <p:cNvSpPr txBox="1">
            <a:spLocks noChangeArrowheads="1"/>
          </p:cNvSpPr>
          <p:nvPr/>
        </p:nvSpPr>
        <p:spPr bwMode="auto">
          <a:xfrm>
            <a:off x="3433763" y="3570287"/>
            <a:ext cx="2352675" cy="307975"/>
          </a:xfrm>
          <a:prstGeom prst="rect">
            <a:avLst/>
          </a:prstGeom>
          <a:solidFill>
            <a:srgbClr val="FFE5E5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54000" rIns="54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AU" sz="1400" b="1" dirty="0">
                <a:latin typeface="Times New Roman" pitchFamily="18" charset="0"/>
              </a:rPr>
              <a:t>3 to 5 year Operational Plans</a:t>
            </a:r>
            <a:endParaRPr lang="en-NZ" sz="1400" b="1" dirty="0">
              <a:latin typeface="Times New Roman" pitchFamily="18" charset="0"/>
            </a:endParaRPr>
          </a:p>
        </p:txBody>
      </p:sp>
      <p:sp>
        <p:nvSpPr>
          <p:cNvPr id="59" name="Text Box 197"/>
          <p:cNvSpPr txBox="1">
            <a:spLocks noChangeArrowheads="1"/>
          </p:cNvSpPr>
          <p:nvPr/>
        </p:nvSpPr>
        <p:spPr bwMode="auto">
          <a:xfrm>
            <a:off x="6076950" y="2684462"/>
            <a:ext cx="1305378" cy="633527"/>
          </a:xfrm>
          <a:prstGeom prst="rect">
            <a:avLst/>
          </a:prstGeom>
          <a:solidFill>
            <a:srgbClr val="E0FFC1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hangingPunct="1">
              <a:spcBef>
                <a:spcPct val="20000"/>
              </a:spcBef>
            </a:pPr>
            <a:r>
              <a:rPr lang="en-NZ" sz="1400" b="1" dirty="0">
                <a:latin typeface="Times New Roman" pitchFamily="18" charset="0"/>
              </a:rPr>
              <a:t>‘State of’ Assessment</a:t>
            </a:r>
          </a:p>
        </p:txBody>
      </p:sp>
      <p:sp>
        <p:nvSpPr>
          <p:cNvPr id="8294" name="Line 102"/>
          <p:cNvSpPr>
            <a:spLocks noChangeShapeType="1"/>
          </p:cNvSpPr>
          <p:nvPr/>
        </p:nvSpPr>
        <p:spPr bwMode="auto">
          <a:xfrm flipH="1">
            <a:off x="7275513" y="3081337"/>
            <a:ext cx="29845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 type="triangle" w="lg" len="med"/>
            <a:tailEnd type="triangle" w="lg" len="med"/>
          </a:ln>
          <a:effectLst>
            <a:outerShdw blurRad="50800" dist="76200" dir="8100000" algn="tr" rotWithShape="0">
              <a:schemeClr val="bg1">
                <a:lumMod val="65000"/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" name="Text Box 164"/>
          <p:cNvSpPr txBox="1">
            <a:spLocks noChangeArrowheads="1"/>
          </p:cNvSpPr>
          <p:nvPr/>
        </p:nvSpPr>
        <p:spPr bwMode="auto">
          <a:xfrm>
            <a:off x="3358243" y="1901712"/>
            <a:ext cx="2424113" cy="443819"/>
          </a:xfrm>
          <a:prstGeom prst="rect">
            <a:avLst/>
          </a:prstGeom>
          <a:solidFill>
            <a:srgbClr val="BBE0E3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NZ" sz="1400" b="1" dirty="0">
                <a:latin typeface="Times New Roman" pitchFamily="18" charset="0"/>
              </a:rPr>
              <a:t>Vision Outcomes</a:t>
            </a:r>
          </a:p>
        </p:txBody>
      </p:sp>
      <p:sp>
        <p:nvSpPr>
          <p:cNvPr id="62" name="Text Box 197"/>
          <p:cNvSpPr txBox="1">
            <a:spLocks noChangeArrowheads="1"/>
          </p:cNvSpPr>
          <p:nvPr/>
        </p:nvSpPr>
        <p:spPr bwMode="auto">
          <a:xfrm>
            <a:off x="3363403" y="5423467"/>
            <a:ext cx="1491457" cy="473075"/>
          </a:xfrm>
          <a:prstGeom prst="rect">
            <a:avLst/>
          </a:prstGeom>
          <a:solidFill>
            <a:srgbClr val="FFE5E5"/>
          </a:solidFill>
          <a:ln w="2857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AU" sz="1400" b="1" dirty="0">
                <a:latin typeface="Times New Roman" pitchFamily="18" charset="0"/>
              </a:rPr>
              <a:t>Performance Agreements</a:t>
            </a:r>
            <a:endParaRPr lang="en-NZ" sz="1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3" grpId="0" animBg="1"/>
      <p:bldP spid="60" grpId="0" animBg="1"/>
      <p:bldP spid="8198" grpId="0" animBg="1"/>
      <p:bldP spid="8202" grpId="0" animBg="1"/>
      <p:bldP spid="8300" grpId="0" animBg="1"/>
      <p:bldP spid="8301" grpId="0" animBg="1"/>
      <p:bldP spid="8328" grpId="0" animBg="1"/>
      <p:bldP spid="8330" grpId="0" animBg="1"/>
      <p:bldP spid="8354" grpId="0" animBg="1"/>
      <p:bldP spid="8360" grpId="0" animBg="1"/>
      <p:bldP spid="8361" grpId="0" animBg="1"/>
      <p:bldP spid="8362" grpId="0" animBg="1"/>
      <p:bldP spid="8364" grpId="0" animBg="1"/>
      <p:bldP spid="8371" grpId="0" animBg="1"/>
      <p:bldP spid="8373" grpId="0" animBg="1"/>
      <p:bldP spid="8380" grpId="0" animBg="1"/>
      <p:bldP spid="8372" grpId="0" animBg="1"/>
      <p:bldP spid="8356" grpId="0" animBg="1"/>
      <p:bldP spid="8385" grpId="0" animBg="1"/>
      <p:bldP spid="8386" grpId="0" animBg="1"/>
      <p:bldP spid="8387" grpId="0" animBg="1"/>
      <p:bldP spid="8389" grpId="0" animBg="1"/>
      <p:bldP spid="8393" grpId="0" animBg="1"/>
      <p:bldP spid="8396" grpId="0" animBg="1"/>
      <p:bldP spid="8399" grpId="0" animBg="1"/>
      <p:bldP spid="8400" grpId="0" animBg="1"/>
      <p:bldP spid="8431" grpId="0" animBg="1"/>
      <p:bldP spid="8431" grpId="1" animBg="1"/>
      <p:bldP spid="8431" grpId="2" animBg="1"/>
      <p:bldP spid="8432" grpId="0" animBg="1"/>
      <p:bldP spid="8432" grpId="1" animBg="1"/>
      <p:bldP spid="8432" grpId="2" animBg="1"/>
      <p:bldP spid="8448" grpId="0" animBg="1"/>
      <p:bldP spid="57" grpId="0" animBg="1"/>
      <p:bldP spid="58" grpId="0" animBg="1"/>
      <p:bldP spid="8390" grpId="0" animBg="1"/>
      <p:bldP spid="59" grpId="0" animBg="1"/>
      <p:bldP spid="8294" grpId="0" animBg="1"/>
      <p:bldP spid="61" grpId="0" animBg="1"/>
      <p:bldP spid="62" grpId="0" animBg="1"/>
    </p:bldLst>
  </p:timing>
</p:sld>
</file>

<file path=ppt/theme/theme1.xml><?xml version="1.0" encoding="utf-8"?>
<a:theme xmlns:a="http://schemas.openxmlformats.org/drawingml/2006/main" name="Pou Hononga 1">
  <a:themeElements>
    <a:clrScheme name="Pou Hononga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u Hononga 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u Hononga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u Hononga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u Hononga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u Hononga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u Hononga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u Hononga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u Hononga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u Hononga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u Hononga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u Hononga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u Hononga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u Hononga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189</Words>
  <Application>Microsoft Office PowerPoint</Application>
  <PresentationFormat>On-screen Show (4:3)</PresentationFormat>
  <Paragraphs>66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Pou Hononga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jlynch1</dc:creator>
  <cp:lastModifiedBy>J.Lynch</cp:lastModifiedBy>
  <cp:revision>48</cp:revision>
  <cp:lastPrinted>2011-04-17T23:47:59Z</cp:lastPrinted>
  <dcterms:created xsi:type="dcterms:W3CDTF">2009-05-25T00:16:05Z</dcterms:created>
  <dcterms:modified xsi:type="dcterms:W3CDTF">2012-04-25T21:04:15Z</dcterms:modified>
</cp:coreProperties>
</file>